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6" r:id="rId4"/>
    <p:sldId id="264" r:id="rId5"/>
    <p:sldId id="263" r:id="rId6"/>
    <p:sldId id="278" r:id="rId7"/>
    <p:sldId id="279" r:id="rId8"/>
    <p:sldId id="261" r:id="rId9"/>
    <p:sldId id="267" r:id="rId10"/>
    <p:sldId id="269" r:id="rId11"/>
    <p:sldId id="268" r:id="rId12"/>
    <p:sldId id="273" r:id="rId13"/>
    <p:sldId id="275" r:id="rId14"/>
    <p:sldId id="274" r:id="rId15"/>
    <p:sldId id="277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81350" autoAdjust="0"/>
  </p:normalViewPr>
  <p:slideViewPr>
    <p:cSldViewPr>
      <p:cViewPr>
        <p:scale>
          <a:sx n="90" d="100"/>
          <a:sy n="90" d="100"/>
        </p:scale>
        <p:origin x="-224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982D99-579A-4A34-B4D7-0A0F6B34E796}" type="datetimeFigureOut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49E62BD-1E0C-491C-B860-7CCAF97099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96230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D38CCD-19C4-47F4-8D2D-FA7495F6BAA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AE804D-B2CB-4F5F-9F8C-75B706480E5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CD9D7-BC2F-4C20-9A59-6EEA0FED5A6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686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8F75E6-7DEE-4271-AB46-C6897503895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891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ADA1B3-3749-462D-897D-180DB761E870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409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C2AEB5-C5F9-419D-86DE-9D60DB1E414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430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9A1A69-D4D6-4B1E-9008-84EFDFCDF5E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F4B26-95A6-49D7-A102-C69E0A43B8A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21964-A359-4A60-BE8F-9A793E62437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D5E3F-0ED8-4712-91BC-B8576A26D75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4D34F2-892E-4A47-9D1D-2B98295791B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6281B-3A7B-4D14-9D44-19EE0D1A799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9055B4-63D4-4CF3-B572-A0CB9516E5D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C44BD5-4F08-4461-A0FD-94BE817D282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072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32FCF-9214-4241-A7CD-DB8FA469AFC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60DA0-7E31-4E52-BFCB-EA266F82BEC6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16E14-50A4-41CD-AE87-2A4D1633DD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C7330-CA95-4072-9978-3B70704FFD7F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AEA2-DB67-4820-BDBC-64741734AE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8804-65C9-443B-B500-F606DAF9A210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6B03C-6142-467D-B043-0FD4C55910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C5ED-4278-4155-B32A-19C7A2EC3C81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BFF70-32F8-4137-861D-3EC00F243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7C667-2F5D-442F-904E-A216D616C241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8769-4652-4A99-A906-84430A5DB2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02DB9-0A26-4C50-8E2D-9E7401137AF0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B4844-2DFE-47D0-8B1F-BD1F1F320E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99C23-32D0-4700-92AC-994F615E2F2A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C17D1-1500-49C4-8AC8-9C797FF1F7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42E94-4F4B-45C0-8598-BB1A90CC40DB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C902-88F0-460A-807A-2EA45FF7A8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0E6CA-4C7F-45FF-941A-50CA14FF6395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BEFA4-0074-48A9-AA2D-96362B81D0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5E9E-FCF3-41D7-9521-4AA036F30795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9A2A-D17C-4B64-BA63-20FB3154F5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1DDB-5625-4340-858C-A36E4078E516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2464C-9B6C-4B4B-8386-5D8B1089813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7EC863-C993-48FF-9371-25AF42195D69}" type="datetime1">
              <a:rPr lang="fr-FR"/>
              <a:pPr>
                <a:defRPr/>
              </a:pPr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C5A2E-707B-4FB8-8D88-C27F7974AF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 cstate="print"/>
          <a:srcRect l="38016"/>
          <a:stretch>
            <a:fillRect/>
          </a:stretch>
        </p:blipFill>
        <p:spPr bwMode="auto">
          <a:xfrm>
            <a:off x="0" y="188640"/>
            <a:ext cx="3527648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125"/>
            <a:ext cx="9144000" cy="215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4340" name="Image 12" descr="Couv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77900"/>
            <a:ext cx="91440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ZoneTexte 13"/>
          <p:cNvSpPr txBox="1">
            <a:spLocks noChangeArrowheads="1"/>
          </p:cNvSpPr>
          <p:nvPr/>
        </p:nvSpPr>
        <p:spPr bwMode="auto">
          <a:xfrm>
            <a:off x="465138" y="1116013"/>
            <a:ext cx="80359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00B0F0"/>
                </a:solidFill>
              </a:rPr>
              <a:t>Preventing childhood acute malnutrition</a:t>
            </a:r>
          </a:p>
          <a:p>
            <a:r>
              <a:rPr lang="fr-FR" sz="3200" b="1">
                <a:solidFill>
                  <a:srgbClr val="00B0F0"/>
                </a:solidFill>
              </a:rPr>
              <a:t>in Niger :</a:t>
            </a:r>
          </a:p>
          <a:p>
            <a:r>
              <a:rPr lang="fr-FR" sz="3200" b="1">
                <a:solidFill>
                  <a:srgbClr val="00B0F0"/>
                </a:solidFill>
              </a:rPr>
              <a:t>effect of cash transfer with or without</a:t>
            </a:r>
          </a:p>
          <a:p>
            <a:r>
              <a:rPr lang="fr-FR" sz="3200" b="1">
                <a:solidFill>
                  <a:srgbClr val="00B0F0"/>
                </a:solidFill>
              </a:rPr>
              <a:t>special nutritious foods</a:t>
            </a:r>
          </a:p>
        </p:txBody>
      </p:sp>
      <p:grpSp>
        <p:nvGrpSpPr>
          <p:cNvPr id="14342" name="Groupe 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14344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345" name="Picture 1041" descr="wf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3" name="ZoneTexte 11"/>
          <p:cNvSpPr txBox="1">
            <a:spLocks noChangeArrowheads="1"/>
          </p:cNvSpPr>
          <p:nvPr/>
        </p:nvSpPr>
        <p:spPr bwMode="auto">
          <a:xfrm>
            <a:off x="233363" y="5949950"/>
            <a:ext cx="8713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00B0F0"/>
                </a:solidFill>
              </a:rPr>
              <a:t>Céline Langendorf</a:t>
            </a:r>
          </a:p>
          <a:p>
            <a:r>
              <a:rPr lang="fr-FR">
                <a:solidFill>
                  <a:srgbClr val="00B0F0"/>
                </a:solidFill>
              </a:rPr>
              <a:t>Epicentre, Paris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747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8290D2-5558-48F7-BC11-07E7166CF87B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1748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934450" cy="2522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Results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(2)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Comparison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strategies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foods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/cash versus cash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only</a:t>
            </a:r>
            <a:endParaRPr lang="fr-FR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5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32813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2814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1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6" name="Rectangle 3"/>
          <p:cNvSpPr>
            <a:spLocks noChangeArrowheads="1"/>
          </p:cNvSpPr>
          <p:nvPr/>
        </p:nvSpPr>
        <p:spPr bwMode="auto">
          <a:xfrm>
            <a:off x="250825" y="5732463"/>
            <a:ext cx="4572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/>
            <a:r>
              <a:rPr lang="fr-FR" sz="1600"/>
              <a:t>HR : Hazard ratio ; CI : Confidence Interval</a:t>
            </a:r>
          </a:p>
          <a:p>
            <a:pPr hangingPunct="0"/>
            <a:r>
              <a:rPr lang="fr-FR" sz="1600"/>
              <a:t>* p&lt;0,05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2276309"/>
              </p:ext>
            </p:extLst>
          </p:nvPr>
        </p:nvGraphicFramePr>
        <p:xfrm>
          <a:off x="250825" y="2708275"/>
          <a:ext cx="8568951" cy="3024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0708"/>
                <a:gridCol w="1114247"/>
                <a:gridCol w="1523782"/>
                <a:gridCol w="1114247"/>
                <a:gridCol w="1385967"/>
              </a:tblGrid>
              <a:tr h="3477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Incidence MAM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Incidence SAM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2212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Adjusted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HR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CI95%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Adjusted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HR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CI95%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815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Cash vs. 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HQ-LNS </a:t>
                      </a: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/cash (ref.)</a:t>
                      </a:r>
                      <a:endParaRPr lang="fr-FR" sz="18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 – 2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 – 3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61815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Cash vs. MQ-LNS /cash (ref.)</a:t>
                      </a:r>
                      <a:endParaRPr lang="fr-FR" sz="18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2.20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1.82 – 2.68*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2.24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1.47 – 3.43*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61815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Cash vs. SC+/cash (ref.)</a:t>
                      </a:r>
                      <a:endParaRPr lang="fr-FR" sz="18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 – 2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 – 3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795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527E07-BB12-4574-A50B-2267C8251A54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3796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2522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Results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(3)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Comparison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strategies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foods</a:t>
            </a: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/cash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3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34862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4863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6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41288" y="2636838"/>
          <a:ext cx="8935163" cy="2850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56882"/>
                <a:gridCol w="253778"/>
                <a:gridCol w="869151"/>
                <a:gridCol w="1535656"/>
                <a:gridCol w="1122930"/>
                <a:gridCol w="1396766"/>
              </a:tblGrid>
              <a:tr h="5045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Incidence MAM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Incidence SAM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Adjusted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HR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CI95%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Adjusted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HR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CI95%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5864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MQ-LNS/cash vs</a:t>
                      </a: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en-GB" sz="1800" b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HQ-LNS/cash </a:t>
                      </a: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(ref.)</a:t>
                      </a:r>
                      <a:endParaRPr lang="fr-FR" sz="18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1.06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0.87 – 1,32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0.84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0.52 – 1.36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565864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SC+/cash vs. </a:t>
                      </a:r>
                      <a:r>
                        <a:rPr lang="en-GB" sz="1800" b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HQ-LNS </a:t>
                      </a: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/cash (ref.)</a:t>
                      </a:r>
                      <a:endParaRPr lang="fr-FR" sz="1800" b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0.71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0.56 – 0.91*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0.67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0.38 – 1.18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565864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SC+/cash vs. MQ-LNS /cash (ref.)</a:t>
                      </a:r>
                      <a:endParaRPr lang="fr-FR" sz="18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0.80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0.64 – 0.99*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0.73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0.44 – 1.21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4861" name="Rectangle 3"/>
          <p:cNvSpPr>
            <a:spLocks noChangeArrowheads="1"/>
          </p:cNvSpPr>
          <p:nvPr/>
        </p:nvSpPr>
        <p:spPr bwMode="auto">
          <a:xfrm>
            <a:off x="250825" y="5589588"/>
            <a:ext cx="4572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/>
            <a:r>
              <a:rPr lang="fr-FR" sz="1600"/>
              <a:t>* p&lt;0,05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843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EFAD61-61B4-4335-A3FC-400476C37D0F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5844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2214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Discussion (1)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Cash transfers combined with supplementary foods more effective for preventing acute malnutrition than cash transfer alone.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Comparable strategies costs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71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36904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6905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65125" y="3592513"/>
          <a:ext cx="8283660" cy="2742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932"/>
                <a:gridCol w="2050858"/>
                <a:gridCol w="1368152"/>
                <a:gridCol w="3133718"/>
              </a:tblGrid>
              <a:tr h="907971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Special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nutritious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foods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€/</a:t>
                      </a:r>
                      <a:r>
                        <a:rPr lang="fr-FR" b="0" i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child</a:t>
                      </a:r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/mo</a:t>
                      </a:r>
                      <a:endParaRPr lang="fr-FR" b="0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Cash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i="1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€/</a:t>
                      </a:r>
                      <a:r>
                        <a:rPr lang="fr-FR" b="0" i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hh</a:t>
                      </a:r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/mo</a:t>
                      </a:r>
                      <a:endParaRPr lang="fr-FR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€/</a:t>
                      </a:r>
                      <a:r>
                        <a:rPr lang="fr-FR" b="0" i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child</a:t>
                      </a:r>
                      <a:r>
                        <a:rPr lang="fr-FR" b="0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/mo</a:t>
                      </a:r>
                      <a:endParaRPr lang="fr-FR" b="0" i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without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transport and</a:t>
                      </a:r>
                    </a:p>
                    <a:p>
                      <a:pPr algn="ctr"/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programme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costs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083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HQ-LNS/cash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7.27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45.27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457083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MQ-LNS/cash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3.52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41.52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457083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SC+/cash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5.70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43.70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457083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Cash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only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43.00</a:t>
                      </a:r>
                      <a:endParaRPr lang="fr-FR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7891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3DADC7-4BFA-49AD-8570-EA7835E22F39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7892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609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Discussion (2)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Supplementary foods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SC+ 800kcal/d more effective for preventing MAM than HQ-LNS &amp; MQ-LNS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Similar effect of different supplementary foods on SAM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HQ-LNS twice the cost of MQ-LNS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SC+ : consumption of high volume and preparation needed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Context-specific factors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High prevalence of wasting and stunting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Functional markets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Good health coverage</a:t>
            </a:r>
          </a:p>
          <a:p>
            <a:pPr marL="68580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Food supplements common and well-accepted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9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38920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8921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939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D6681C-8696-4CCC-AE93-918AC2B8D23B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9940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>
                <a:solidFill>
                  <a:srgbClr val="00B0F0"/>
                </a:solidFill>
              </a:rPr>
              <a:t>Conclusion</a:t>
            </a:r>
          </a:p>
          <a:p>
            <a:pPr>
              <a:defRPr/>
            </a:pPr>
            <a:endParaRPr lang="fr-FR" dirty="0">
              <a:latin typeface="Calibri" pitchFamily="34" charset="0"/>
            </a:endParaRP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/>
              <a:t>HH support package containing special nutritious product and cash transfer showed better protective effect of malnutrition than cash transfer alone with comparable costs.</a:t>
            </a:r>
          </a:p>
          <a:p>
            <a:pPr>
              <a:defRPr/>
            </a:pPr>
            <a:endParaRPr lang="en-US" sz="2000" dirty="0"/>
          </a:p>
          <a:p>
            <a:pPr>
              <a:lnSpc>
                <a:spcPct val="120000"/>
              </a:lnSpc>
              <a:defRPr/>
            </a:pPr>
            <a:endParaRPr lang="en-US" sz="2000" dirty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/>
              <a:t>Further research : </a:t>
            </a:r>
          </a:p>
          <a:p>
            <a:pPr marL="800100" lvl="1" indent="-342900">
              <a:lnSpc>
                <a:spcPct val="120000"/>
              </a:lnSpc>
              <a:buFont typeface="Arial" charset="0"/>
              <a:buChar char="−"/>
              <a:defRPr/>
            </a:pPr>
            <a:r>
              <a:rPr lang="en-US" sz="2000" dirty="0"/>
              <a:t>Cash amount</a:t>
            </a:r>
          </a:p>
          <a:p>
            <a:pPr marL="800100" lvl="1" indent="-342900">
              <a:lnSpc>
                <a:spcPct val="120000"/>
              </a:lnSpc>
              <a:buFont typeface="Arial" charset="0"/>
              <a:buChar char="−"/>
              <a:defRPr/>
            </a:pPr>
            <a:r>
              <a:rPr lang="en-GB" sz="2000" dirty="0"/>
              <a:t>Formal cost benefit analyses</a:t>
            </a:r>
            <a:endParaRPr lang="en-US" sz="2000" dirty="0"/>
          </a:p>
          <a:p>
            <a:pPr marL="800100" lvl="1" indent="-342900">
              <a:lnSpc>
                <a:spcPct val="120000"/>
              </a:lnSpc>
              <a:buFont typeface="Arial" charset="0"/>
              <a:buChar char="−"/>
              <a:defRPr/>
            </a:pPr>
            <a:r>
              <a:rPr lang="en-US" sz="2000" dirty="0"/>
              <a:t>Effects on other indicators</a:t>
            </a:r>
          </a:p>
          <a:p>
            <a:pPr>
              <a:defRPr/>
            </a:pPr>
            <a:endParaRPr lang="fr-FR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7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40968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987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AE8621-001A-43DA-BB12-BFECC82EC1CA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1988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4679950" cy="6135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00B0F0"/>
                </a:solidFill>
              </a:rPr>
              <a:t>Acknowledgments</a:t>
            </a:r>
            <a:endParaRPr lang="fr-FR" sz="2400" b="1">
              <a:solidFill>
                <a:srgbClr val="00B0F0"/>
              </a:solidFill>
            </a:endParaRPr>
          </a:p>
          <a:p>
            <a:pPr>
              <a:lnSpc>
                <a:spcPct val="200000"/>
              </a:lnSpc>
            </a:pPr>
            <a:r>
              <a:rPr lang="en-US"/>
              <a:t>Ministry of Health - Niger</a:t>
            </a:r>
          </a:p>
          <a:p>
            <a:pPr>
              <a:lnSpc>
                <a:spcPct val="200000"/>
              </a:lnSpc>
            </a:pPr>
            <a:r>
              <a:rPr lang="en-US"/>
              <a:t>Head of study villages and inhabitants</a:t>
            </a:r>
          </a:p>
          <a:p>
            <a:pPr>
              <a:lnSpc>
                <a:spcPct val="200000"/>
              </a:lnSpc>
            </a:pPr>
            <a:r>
              <a:rPr lang="en-US"/>
              <a:t>WFP teams in Niamey, Maradi &amp; Rome</a:t>
            </a:r>
          </a:p>
          <a:p>
            <a:pPr>
              <a:lnSpc>
                <a:spcPct val="200000"/>
              </a:lnSpc>
            </a:pPr>
            <a:r>
              <a:rPr lang="en-US"/>
              <a:t>ASUSU teams in Niamey &amp; Maradi</a:t>
            </a:r>
          </a:p>
          <a:p>
            <a:pPr>
              <a:lnSpc>
                <a:spcPct val="200000"/>
              </a:lnSpc>
            </a:pPr>
            <a:r>
              <a:rPr lang="en-US"/>
              <a:t>FORSANI teams in Niamey &amp; Maradi</a:t>
            </a:r>
          </a:p>
          <a:p>
            <a:pPr>
              <a:lnSpc>
                <a:spcPct val="200000"/>
              </a:lnSpc>
            </a:pPr>
            <a:r>
              <a:rPr lang="en-US"/>
              <a:t>MSF-Operations Centre Paris</a:t>
            </a:r>
          </a:p>
          <a:p>
            <a:pPr>
              <a:lnSpc>
                <a:spcPct val="200000"/>
              </a:lnSpc>
            </a:pPr>
            <a:r>
              <a:rPr lang="en-US"/>
              <a:t>Epicentre teams in Niamey, Maradi &amp; Paris</a:t>
            </a:r>
          </a:p>
          <a:p>
            <a:pPr>
              <a:lnSpc>
                <a:spcPct val="150000"/>
              </a:lnSpc>
            </a:pPr>
            <a:endParaRPr lang="fr-FR"/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/>
          </a:p>
          <a:p>
            <a:pPr>
              <a:lnSpc>
                <a:spcPct val="150000"/>
              </a:lnSpc>
            </a:pPr>
            <a:endParaRPr lang="en-US"/>
          </a:p>
          <a:p>
            <a:pPr>
              <a:lnSpc>
                <a:spcPct val="150000"/>
              </a:lnSpc>
            </a:pPr>
            <a:endParaRPr lang="fr-FR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015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43017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43018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9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3016" name="Image 1"/>
          <p:cNvPicPr>
            <a:picLocks noChangeAspect="1"/>
          </p:cNvPicPr>
          <p:nvPr/>
        </p:nvPicPr>
        <p:blipFill>
          <a:blip r:embed="rId7" cstate="print"/>
          <a:srcRect l="19403" b="15186"/>
          <a:stretch>
            <a:fillRect/>
          </a:stretch>
        </p:blipFill>
        <p:spPr bwMode="auto">
          <a:xfrm>
            <a:off x="4686300" y="2184400"/>
            <a:ext cx="43783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363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7F9E81-50C2-4E73-9B09-887B0448871D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364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74775"/>
            <a:ext cx="5400675" cy="447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>
                <a:solidFill>
                  <a:srgbClr val="00B0F0"/>
                </a:solidFill>
              </a:rPr>
              <a:t>Background - Niger</a:t>
            </a:r>
          </a:p>
          <a:p>
            <a:pPr>
              <a:defRPr/>
            </a:pPr>
            <a:endParaRPr lang="fr-FR" dirty="0">
              <a:latin typeface="Calibri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/>
              <a:t>Peak in admissions for SAM during the rainy season (August-October)</a:t>
            </a:r>
          </a:p>
          <a:p>
            <a:pPr>
              <a:lnSpc>
                <a:spcPct val="150000"/>
              </a:lnSpc>
              <a:defRPr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/>
              <a:t>Among children aged 6-23 </a:t>
            </a:r>
            <a:r>
              <a:rPr lang="en-US" dirty="0" err="1"/>
              <a:t>mo</a:t>
            </a:r>
            <a:r>
              <a:rPr lang="en-US" dirty="0"/>
              <a:t> (June 2011)</a:t>
            </a:r>
            <a:r>
              <a:rPr lang="en-US" baseline="30000" dirty="0"/>
              <a:t>1</a:t>
            </a:r>
            <a:r>
              <a:rPr lang="en-US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−"/>
              <a:defRPr/>
            </a:pPr>
            <a:r>
              <a:rPr lang="en-US" dirty="0"/>
              <a:t>SAM prevalence 		4.2%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−"/>
              <a:defRPr/>
            </a:pPr>
            <a:r>
              <a:rPr lang="en-US" dirty="0"/>
              <a:t>GAM prevalence 		20.2%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−"/>
              <a:defRPr/>
            </a:pPr>
            <a:r>
              <a:rPr lang="en-US" dirty="0"/>
              <a:t>Stunting prevalence	50.4%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−"/>
              <a:defRPr/>
            </a:pPr>
            <a:r>
              <a:rPr lang="en-US" dirty="0"/>
              <a:t>Severe stunting prevalence	20.5%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/>
              <a:t>Under 5 mortality rate = 127/1000 live births</a:t>
            </a: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1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16396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397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92" name="Groupe 11"/>
          <p:cNvGrpSpPr>
            <a:grpSpLocks/>
          </p:cNvGrpSpPr>
          <p:nvPr/>
        </p:nvGrpSpPr>
        <p:grpSpPr bwMode="auto">
          <a:xfrm>
            <a:off x="5076825" y="2149475"/>
            <a:ext cx="4000500" cy="3024188"/>
            <a:chOff x="1617663" y="2492375"/>
            <a:chExt cx="5703887" cy="4249738"/>
          </a:xfrm>
        </p:grpSpPr>
        <p:pic>
          <p:nvPicPr>
            <p:cNvPr id="16394" name="Picture 5" descr="Nige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17663" y="2492375"/>
              <a:ext cx="5703887" cy="4249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5" name="Oval 6"/>
            <p:cNvSpPr>
              <a:spLocks noChangeArrowheads="1"/>
            </p:cNvSpPr>
            <p:nvPr/>
          </p:nvSpPr>
          <p:spPr bwMode="auto">
            <a:xfrm>
              <a:off x="4052888" y="5783263"/>
              <a:ext cx="360362" cy="358775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6393" name="Rectangle 1"/>
          <p:cNvSpPr>
            <a:spLocks noChangeArrowheads="1"/>
          </p:cNvSpPr>
          <p:nvPr/>
        </p:nvSpPr>
        <p:spPr bwMode="auto">
          <a:xfrm>
            <a:off x="200025" y="6065838"/>
            <a:ext cx="8693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i="1"/>
              <a:t>1 Nutritional survey among children aged 6-59 months. Institut National de la Statistique et Direction Nutrition du Ministère de la Santé du Niger. June 2011</a:t>
            </a:r>
            <a:endParaRPr lang="fr-F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411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250A11-757D-4CD9-842D-A787D452CD14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7412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640762" cy="4284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>
                <a:solidFill>
                  <a:srgbClr val="00B0F0"/>
                </a:solidFill>
              </a:rPr>
              <a:t>Objectives</a:t>
            </a:r>
          </a:p>
          <a:p>
            <a:pPr>
              <a:defRPr/>
            </a:pPr>
            <a:endParaRPr lang="fr-FR" dirty="0">
              <a:latin typeface="Calibri" pitchFamily="34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dirty="0"/>
              <a:t>Preventive distributions targeted to children aged 6 to 23 months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dirty="0"/>
              <a:t>Measure the effect of different prevention strategies on incidence of SAM and MAM after 5 months of intervention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dirty="0"/>
              <a:t>Distributions composed of :</a:t>
            </a:r>
          </a:p>
          <a:p>
            <a:pPr marL="742950" lvl="2" indent="-285750">
              <a:lnSpc>
                <a:spcPct val="140000"/>
              </a:lnSpc>
              <a:buFont typeface="Arial" charset="0"/>
              <a:buChar char="−"/>
              <a:defRPr/>
            </a:pPr>
            <a:r>
              <a:rPr lang="en-US" dirty="0"/>
              <a:t>food supplement for the young child OR cash for child’s food</a:t>
            </a:r>
          </a:p>
          <a:p>
            <a:pPr marL="742950" lvl="2" indent="-285750">
              <a:lnSpc>
                <a:spcPct val="140000"/>
              </a:lnSpc>
              <a:buFont typeface="Arial" charset="0"/>
              <a:buChar char="−"/>
              <a:defRPr/>
            </a:pPr>
            <a:r>
              <a:rPr lang="en-US" dirty="0" smtClean="0"/>
              <a:t>AND direct </a:t>
            </a:r>
            <a:r>
              <a:rPr lang="en-US" dirty="0"/>
              <a:t>cash transfer to all </a:t>
            </a:r>
            <a:r>
              <a:rPr lang="en-US" dirty="0" smtClean="0"/>
              <a:t>families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9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18440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603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8FA678-D1B6-4AC3-B415-2F248F177EC5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604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1846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4 interventions groups – August to </a:t>
            </a: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December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7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20513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514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5639" name="Group 39"/>
          <p:cNvGraphicFramePr>
            <a:graphicFrameLocks noGrp="1"/>
          </p:cNvGraphicFramePr>
          <p:nvPr/>
        </p:nvGraphicFramePr>
        <p:xfrm>
          <a:off x="539750" y="1989138"/>
          <a:ext cx="8496300" cy="4246564"/>
        </p:xfrm>
        <a:graphic>
          <a:graphicData uri="http://schemas.openxmlformats.org/drawingml/2006/table">
            <a:tbl>
              <a:tblPr/>
              <a:tblGrid>
                <a:gridCol w="2309813"/>
                <a:gridCol w="3205162"/>
                <a:gridCol w="2981325"/>
              </a:tblGrid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HQ-LNS/cash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Supplementary'Plumpy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TM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500kcal/d, 92g/d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    Direct Cash Transfer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25,000 FCFA = 38€/mo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MQ-LNS/cash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Plumpy'Doz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TM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250kcal/d, 46g/d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    Direct Cash Transfer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25,000 FCFA = 38€/mo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SC+/cash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Supercereal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Plus</a:t>
                      </a:r>
                      <a:r>
                        <a:rPr kumimoji="0" lang="fr-FR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(SC+)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800kcal/d, 200g/d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    Direct Cash Transfer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25,000 FCFA = 38€/mo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CASH ONLY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Direct cash Transfer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3,000 FCFA = 5€/mo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     Direct Cash Transfer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25,000 FCFA = 38€/mo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06" name="Picture 147" descr="plumpydoz"/>
          <p:cNvPicPr>
            <a:picLocks noChangeAspect="1" noChangeArrowheads="1"/>
          </p:cNvPicPr>
          <p:nvPr/>
        </p:nvPicPr>
        <p:blipFill>
          <a:blip r:embed="rId7" cstate="print"/>
          <a:srcRect l="9622" t="9312" r="11531" b="7008"/>
          <a:stretch>
            <a:fillRect/>
          </a:stretch>
        </p:blipFill>
        <p:spPr bwMode="auto">
          <a:xfrm>
            <a:off x="614363" y="3446463"/>
            <a:ext cx="65563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29" descr="FCF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36663" y="2416175"/>
            <a:ext cx="1125537" cy="571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0508" name="Picture 148" descr="supplementary-plumpy-big 2"/>
          <p:cNvPicPr>
            <a:picLocks noChangeAspect="1" noChangeArrowheads="1"/>
          </p:cNvPicPr>
          <p:nvPr/>
        </p:nvPicPr>
        <p:blipFill>
          <a:blip r:embed="rId9" cstate="print"/>
          <a:srcRect l="14182" t="5959" r="22127" b="5959"/>
          <a:stretch>
            <a:fillRect/>
          </a:stretch>
        </p:blipFill>
        <p:spPr bwMode="auto">
          <a:xfrm>
            <a:off x="663575" y="2341563"/>
            <a:ext cx="4333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143" descr="Super cereal plus (CSB++)"/>
          <p:cNvPicPr>
            <a:picLocks noChangeAspect="1" noChangeArrowheads="1"/>
          </p:cNvPicPr>
          <p:nvPr/>
        </p:nvPicPr>
        <p:blipFill>
          <a:blip r:embed="rId10" cstate="print"/>
          <a:srcRect l="66536" t="23988" r="2208" b="13150"/>
          <a:stretch>
            <a:fillRect/>
          </a:stretch>
        </p:blipFill>
        <p:spPr bwMode="auto">
          <a:xfrm>
            <a:off x="698500" y="4518025"/>
            <a:ext cx="485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0" name="Picture 29" descr="FCF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09688" y="3478213"/>
            <a:ext cx="1125537" cy="571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0511" name="Picture 29" descr="FCF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09688" y="4573588"/>
            <a:ext cx="1125537" cy="571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0512" name="Picture 29" descr="FCF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100" y="5618163"/>
            <a:ext cx="1125538" cy="571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555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9EC5E6-3D6A-418A-9DDB-1C1848C2AEB6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3556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5413" y="1160463"/>
            <a:ext cx="5741987" cy="541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fr-FR" sz="2400" b="1" dirty="0" err="1">
                <a:solidFill>
                  <a:srgbClr val="00B0F0"/>
                </a:solidFill>
              </a:rPr>
              <a:t>Study</a:t>
            </a:r>
            <a:r>
              <a:rPr lang="fr-FR" sz="2400" b="1" dirty="0">
                <a:solidFill>
                  <a:srgbClr val="00B0F0"/>
                </a:solidFill>
              </a:rPr>
              <a:t> setting and population</a:t>
            </a:r>
          </a:p>
          <a:p>
            <a:endParaRPr lang="fr-FR" sz="2400" b="1" dirty="0">
              <a:solidFill>
                <a:srgbClr val="00B0F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June</a:t>
            </a:r>
            <a:r>
              <a:rPr lang="fr-FR" dirty="0" smtClean="0"/>
              <a:t> 2011, </a:t>
            </a:r>
            <a:r>
              <a:rPr lang="fr-FR" dirty="0"/>
              <a:t>Maradi </a:t>
            </a:r>
            <a:r>
              <a:rPr lang="fr-FR" dirty="0" err="1"/>
              <a:t>Region</a:t>
            </a:r>
            <a:r>
              <a:rPr lang="fr-FR" dirty="0"/>
              <a:t> :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</a:pPr>
            <a:r>
              <a:rPr lang="fr-FR" dirty="0"/>
              <a:t>SAM </a:t>
            </a:r>
            <a:r>
              <a:rPr lang="fr-FR" dirty="0" err="1"/>
              <a:t>prevalence</a:t>
            </a:r>
            <a:r>
              <a:rPr lang="fr-FR" dirty="0"/>
              <a:t> 6-23 mo = 3.9%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</a:pPr>
            <a:r>
              <a:rPr lang="fr-FR" dirty="0"/>
              <a:t>GAM </a:t>
            </a:r>
            <a:r>
              <a:rPr lang="fr-FR" dirty="0" err="1"/>
              <a:t>prevalence</a:t>
            </a:r>
            <a:r>
              <a:rPr lang="fr-FR" dirty="0"/>
              <a:t> 6-23 mo = 21.4%</a:t>
            </a:r>
          </a:p>
          <a:p>
            <a:endParaRPr lang="fr-FR" sz="2000" b="1" dirty="0">
              <a:solidFill>
                <a:srgbClr val="00B0F0"/>
              </a:solidFill>
            </a:endParaRPr>
          </a:p>
          <a:p>
            <a:r>
              <a:rPr lang="fr-FR" sz="2000" b="1" dirty="0" err="1">
                <a:solidFill>
                  <a:srgbClr val="00B0F0"/>
                </a:solidFill>
              </a:rPr>
              <a:t>Selection</a:t>
            </a:r>
            <a:r>
              <a:rPr lang="fr-FR" sz="2000" b="1" dirty="0">
                <a:solidFill>
                  <a:srgbClr val="00B0F0"/>
                </a:solidFill>
              </a:rPr>
              <a:t> of villages, </a:t>
            </a:r>
            <a:r>
              <a:rPr lang="fr-FR" sz="2000" b="1" dirty="0" err="1">
                <a:solidFill>
                  <a:srgbClr val="00B0F0"/>
                </a:solidFill>
              </a:rPr>
              <a:t>Madarounfa</a:t>
            </a:r>
            <a:r>
              <a:rPr lang="fr-FR" sz="2000" b="1" dirty="0">
                <a:solidFill>
                  <a:srgbClr val="00B0F0"/>
                </a:solidFill>
              </a:rPr>
              <a:t> District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fr-FR" dirty="0"/>
              <a:t>Inclusion </a:t>
            </a:r>
            <a:r>
              <a:rPr lang="fr-FR" dirty="0" err="1"/>
              <a:t>criteria</a:t>
            </a:r>
            <a:r>
              <a:rPr lang="fr-FR" dirty="0"/>
              <a:t> : 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</a:pPr>
            <a:r>
              <a:rPr lang="fr-FR" dirty="0"/>
              <a:t>Rural villages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</a:pPr>
            <a:r>
              <a:rPr lang="fr-FR" dirty="0"/>
              <a:t>&lt;10 km </a:t>
            </a:r>
            <a:r>
              <a:rPr lang="fr-FR" dirty="0" err="1"/>
              <a:t>from</a:t>
            </a:r>
            <a:r>
              <a:rPr lang="fr-FR" dirty="0"/>
              <a:t> MSF-</a:t>
            </a:r>
            <a:r>
              <a:rPr lang="fr-FR" dirty="0" err="1"/>
              <a:t>supported</a:t>
            </a:r>
            <a:r>
              <a:rPr lang="fr-FR" dirty="0"/>
              <a:t> </a:t>
            </a:r>
            <a:r>
              <a:rPr lang="fr-FR" dirty="0" err="1"/>
              <a:t>Health</a:t>
            </a:r>
            <a:r>
              <a:rPr lang="fr-FR" dirty="0"/>
              <a:t> Center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</a:pPr>
            <a:r>
              <a:rPr lang="fr-FR" dirty="0"/>
              <a:t>No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preventive</a:t>
            </a:r>
            <a:r>
              <a:rPr lang="fr-FR" dirty="0"/>
              <a:t> intervention </a:t>
            </a:r>
            <a:r>
              <a:rPr lang="fr-FR" dirty="0" err="1"/>
              <a:t>planned</a:t>
            </a:r>
            <a:r>
              <a:rPr lang="fr-FR" dirty="0"/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fr-FR" dirty="0"/>
              <a:t>Allocation of 29 villages to 4 </a:t>
            </a:r>
            <a:r>
              <a:rPr lang="fr-FR" dirty="0" err="1"/>
              <a:t>study</a:t>
            </a:r>
            <a:r>
              <a:rPr lang="fr-FR" dirty="0"/>
              <a:t> groups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endParaRPr lang="en-US" dirty="0"/>
          </a:p>
          <a:p>
            <a:endParaRPr lang="fr-FR" dirty="0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5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22538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539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6" name="Espace réservé du contenu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1160463"/>
            <a:ext cx="3044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6" descr="1006 niger d1 09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0088" y="3933825"/>
            <a:ext cx="31686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555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1DC3C-1571-4086-94DB-804A6EDCD275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3556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5413" y="1160463"/>
            <a:ext cx="7470775" cy="4200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 err="1">
                <a:solidFill>
                  <a:srgbClr val="00B0F0"/>
                </a:solidFill>
              </a:rPr>
              <a:t>Study</a:t>
            </a:r>
            <a:r>
              <a:rPr lang="fr-FR" sz="2400" b="1" dirty="0">
                <a:solidFill>
                  <a:srgbClr val="00B0F0"/>
                </a:solidFill>
              </a:rPr>
              <a:t> population</a:t>
            </a:r>
          </a:p>
          <a:p>
            <a:pPr>
              <a:defRPr/>
            </a:pPr>
            <a:endParaRPr lang="fr-FR" sz="24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fr-FR" sz="2000" b="1" dirty="0" err="1">
                <a:solidFill>
                  <a:srgbClr val="00B0F0"/>
                </a:solidFill>
              </a:rPr>
              <a:t>Individual</a:t>
            </a:r>
            <a:r>
              <a:rPr lang="fr-FR" sz="2000" b="1" dirty="0">
                <a:solidFill>
                  <a:srgbClr val="00B0F0"/>
                </a:solidFill>
              </a:rPr>
              <a:t> </a:t>
            </a:r>
            <a:r>
              <a:rPr lang="fr-FR" sz="2000" b="1" dirty="0" err="1">
                <a:solidFill>
                  <a:srgbClr val="00B0F0"/>
                </a:solidFill>
              </a:rPr>
              <a:t>eligibility</a:t>
            </a:r>
            <a:endParaRPr lang="fr-FR" sz="2000" b="1" dirty="0">
              <a:solidFill>
                <a:srgbClr val="00B0F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/>
              <a:t>Inclusion criteria (open enrolment) :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  <a:defRPr/>
            </a:pPr>
            <a:r>
              <a:rPr lang="en-US" dirty="0"/>
              <a:t>Length &gt; 60 cm and ≤ 80 cm</a:t>
            </a:r>
            <a:br>
              <a:rPr lang="en-US" dirty="0"/>
            </a:br>
            <a:r>
              <a:rPr lang="en-US" dirty="0"/>
              <a:t>(6-23 </a:t>
            </a:r>
            <a:r>
              <a:rPr lang="en-US" dirty="0" err="1"/>
              <a:t>mo</a:t>
            </a:r>
            <a:r>
              <a:rPr lang="en-US" dirty="0"/>
              <a:t>)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−"/>
              <a:defRPr/>
            </a:pPr>
            <a:r>
              <a:rPr lang="en-US" dirty="0"/>
              <a:t>Consent to participate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/>
              <a:t>Exhaustive inclusion within villages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3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24585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586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 cstate="screen">
            <a:extLst/>
          </a:blip>
          <a:srcRect r="32968"/>
          <a:stretch/>
        </p:blipFill>
        <p:spPr>
          <a:xfrm>
            <a:off x="4572000" y="1921751"/>
            <a:ext cx="4464496" cy="3191363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3" y="6519863"/>
            <a:ext cx="2133600" cy="365125"/>
          </a:xfrm>
        </p:spPr>
        <p:txBody>
          <a:bodyPr/>
          <a:lstStyle/>
          <a:p>
            <a:pPr>
              <a:defRPr/>
            </a:pPr>
            <a:fld id="{1356C482-D390-4FC2-B7DD-D7A06B5AC680}" type="slidenum">
              <a:rPr lang="fr-FR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19863"/>
            <a:ext cx="9001126" cy="365125"/>
          </a:xfrm>
        </p:spPr>
        <p:txBody>
          <a:bodyPr/>
          <a:lstStyle/>
          <a:p>
            <a:pPr algn="l">
              <a:defRPr/>
            </a:pPr>
            <a:r>
              <a:rPr lang="fr-FR" dirty="0" smtClean="0">
                <a:solidFill>
                  <a:schemeClr val="bg1"/>
                </a:solidFill>
              </a:rPr>
              <a:t>Conférence Internationale contre la malnutrition :</a:t>
            </a:r>
          </a:p>
          <a:p>
            <a:pPr algn="l">
              <a:defRPr/>
            </a:pPr>
            <a:r>
              <a:rPr lang="fr-FR" dirty="0" err="1" smtClean="0">
                <a:solidFill>
                  <a:schemeClr val="bg1"/>
                </a:solidFill>
              </a:rPr>
              <a:t>Preventing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childhood</a:t>
            </a:r>
            <a:r>
              <a:rPr lang="fr-FR" dirty="0" smtClean="0">
                <a:solidFill>
                  <a:schemeClr val="bg1"/>
                </a:solidFill>
              </a:rPr>
              <a:t> acute malnutrition in Niger : </a:t>
            </a:r>
            <a:r>
              <a:rPr lang="fr-FR" dirty="0" err="1" smtClean="0">
                <a:solidFill>
                  <a:schemeClr val="bg1"/>
                </a:solidFill>
              </a:rPr>
              <a:t>Effect</a:t>
            </a:r>
            <a:r>
              <a:rPr lang="fr-FR" dirty="0" smtClean="0">
                <a:solidFill>
                  <a:schemeClr val="bg1"/>
                </a:solidFill>
              </a:rPr>
              <a:t> of cash </a:t>
            </a:r>
            <a:r>
              <a:rPr lang="fr-FR" dirty="0" err="1" smtClean="0">
                <a:solidFill>
                  <a:schemeClr val="bg1"/>
                </a:solidFill>
              </a:rPr>
              <a:t>transfer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with</a:t>
            </a:r>
            <a:r>
              <a:rPr lang="fr-FR" dirty="0" smtClean="0">
                <a:solidFill>
                  <a:schemeClr val="bg1"/>
                </a:solidFill>
              </a:rPr>
              <a:t> or </a:t>
            </a:r>
            <a:r>
              <a:rPr lang="fr-FR" dirty="0" err="1" smtClean="0">
                <a:solidFill>
                  <a:schemeClr val="bg1"/>
                </a:solidFill>
              </a:rPr>
              <a:t>without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special</a:t>
            </a:r>
            <a:r>
              <a:rPr lang="fr-FR" dirty="0" smtClean="0">
                <a:solidFill>
                  <a:schemeClr val="bg1"/>
                </a:solidFill>
              </a:rPr>
              <a:t>  </a:t>
            </a:r>
            <a:r>
              <a:rPr lang="fr-FR" dirty="0" err="1" smtClean="0">
                <a:solidFill>
                  <a:schemeClr val="bg1"/>
                </a:solidFill>
              </a:rPr>
              <a:t>nutritious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foods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5678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Study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follow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-up and surveillance</a:t>
            </a:r>
          </a:p>
          <a:p>
            <a:pPr>
              <a:defRPr/>
            </a:pPr>
            <a:endParaRPr lang="fr-FR" dirty="0"/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Monthly distributions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Monthly follow up in village 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sz="2000" dirty="0">
                <a:latin typeface="Arial" pitchFamily="34" charset="0"/>
              </a:rPr>
              <a:t>Awareness campaign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sz="2000" dirty="0">
                <a:latin typeface="Arial" pitchFamily="34" charset="0"/>
              </a:rPr>
              <a:t>Advice about child feeding :</a:t>
            </a:r>
          </a:p>
          <a:p>
            <a:pPr marL="742950" lvl="1" indent="-285750">
              <a:lnSpc>
                <a:spcPct val="200000"/>
              </a:lnSpc>
              <a:buFont typeface="Arial" charset="0"/>
              <a:buChar char="−"/>
              <a:defRPr/>
            </a:pPr>
            <a:r>
              <a:rPr lang="en-US" sz="2000" dirty="0"/>
              <a:t>Breastfeeding</a:t>
            </a:r>
          </a:p>
          <a:p>
            <a:pPr marL="742950" lvl="1" indent="-285750">
              <a:lnSpc>
                <a:spcPct val="200000"/>
              </a:lnSpc>
              <a:buFont typeface="Arial" charset="0"/>
              <a:buChar char="−"/>
              <a:defRPr/>
            </a:pPr>
            <a:r>
              <a:rPr lang="en-US" sz="2000" dirty="0"/>
              <a:t>Dietary diversity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1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26633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6634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632" name="Image 1"/>
          <p:cNvPicPr>
            <a:picLocks noChangeAspect="1"/>
          </p:cNvPicPr>
          <p:nvPr/>
        </p:nvPicPr>
        <p:blipFill>
          <a:blip r:embed="rId7" cstate="print"/>
          <a:srcRect t="1801" r="28333" b="4816"/>
          <a:stretch>
            <a:fillRect/>
          </a:stretch>
        </p:blipFill>
        <p:spPr bwMode="auto">
          <a:xfrm>
            <a:off x="5178425" y="21336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459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FF4978-E747-45FB-B2F5-8FA7745C0D7D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9460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4648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400" b="1" dirty="0" err="1">
                <a:solidFill>
                  <a:srgbClr val="00B0F0"/>
                </a:solidFill>
              </a:rPr>
              <a:t>Outcomes</a:t>
            </a:r>
            <a:endParaRPr lang="fr-FR" sz="2400" b="1" dirty="0">
              <a:solidFill>
                <a:srgbClr val="00B0F0"/>
              </a:solidFill>
            </a:endParaRPr>
          </a:p>
          <a:p>
            <a:pPr>
              <a:defRPr/>
            </a:pPr>
            <a:endParaRPr lang="fr-FR" sz="2400" b="1" dirty="0">
              <a:solidFill>
                <a:srgbClr val="00B0F0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r-FR" sz="2000" dirty="0"/>
              <a:t>I</a:t>
            </a:r>
            <a:r>
              <a:rPr lang="en-US" sz="2000" dirty="0" err="1"/>
              <a:t>ncidence</a:t>
            </a:r>
            <a:r>
              <a:rPr lang="en-US" sz="2000" dirty="0"/>
              <a:t> of Severe Acute Malnutrition (SAM)</a:t>
            </a:r>
          </a:p>
          <a:p>
            <a:pPr lvl="2">
              <a:lnSpc>
                <a:spcPct val="200000"/>
              </a:lnSpc>
              <a:defRPr/>
            </a:pPr>
            <a:r>
              <a:rPr lang="en-US" sz="2000" dirty="0"/>
              <a:t>WLZ &lt;-3   and/or MUAC &lt; 115 mm   and/or </a:t>
            </a:r>
            <a:r>
              <a:rPr lang="en-US" sz="2000" dirty="0" err="1"/>
              <a:t>oedema</a:t>
            </a: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sz="2000" dirty="0"/>
              <a:t>Incidence of Moderate Acute Malnutrition (MAM)</a:t>
            </a:r>
          </a:p>
          <a:p>
            <a:pPr lvl="2">
              <a:lnSpc>
                <a:spcPct val="200000"/>
              </a:lnSpc>
              <a:defRPr/>
            </a:pPr>
            <a:r>
              <a:rPr lang="en-US" sz="2000" dirty="0"/>
              <a:t>-3 ≤ WLZ &lt;-2 	  and/or 115 mm ≤ MUAC &lt; 125 mm</a:t>
            </a:r>
            <a:endParaRPr lang="en-US" sz="2000" dirty="0">
              <a:solidFill>
                <a:schemeClr val="accent2"/>
              </a:solidFill>
            </a:endParaRPr>
          </a:p>
          <a:p>
            <a:pPr marL="742950" lvl="1" indent="-285750">
              <a:lnSpc>
                <a:spcPct val="20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  <a:endParaRPr lang="fr-FR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9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28680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8681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699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E93F87-BF4D-4EB8-88B9-FA07F1C7D814}" type="slidenum">
              <a:rPr lang="fr-FR">
                <a:solidFill>
                  <a:schemeClr val="bg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9700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900112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Conférence Internationale contre la malnutrition :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chemeClr val="bg1"/>
                </a:solidFill>
                <a:cs typeface="Arial" charset="0"/>
              </a:rPr>
              <a:t>Preventing childhood acute malnutrition in Niger : Effect of cash transfer with or without special nutritious foods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388" y="1341438"/>
            <a:ext cx="8569325" cy="2522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Results</a:t>
            </a:r>
            <a:r>
              <a:rPr lang="fr-FR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(1)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Incidence of MAM and SAM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7" name="Groupe 12"/>
          <p:cNvGrpSpPr>
            <a:grpSpLocks/>
          </p:cNvGrpSpPr>
          <p:nvPr/>
        </p:nvGrpSpPr>
        <p:grpSpPr bwMode="auto">
          <a:xfrm>
            <a:off x="6016625" y="157163"/>
            <a:ext cx="3097213" cy="577850"/>
            <a:chOff x="6016365" y="157721"/>
            <a:chExt cx="3097000" cy="576683"/>
          </a:xfrm>
        </p:grpSpPr>
        <p:pic>
          <p:nvPicPr>
            <p:cNvPr id="30756" name="Picture 8" descr="international_logo.png                                         0003BB2Dacw_work                       C3DB7D8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6365" y="188640"/>
              <a:ext cx="1152277" cy="5148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0757" name="Picture 1041" descr="wf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028" y="157721"/>
              <a:ext cx="576683" cy="576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12979" y="323144"/>
              <a:ext cx="1300386" cy="339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9737" name="Group 41"/>
          <p:cNvGraphicFramePr>
            <a:graphicFrameLocks noGrp="1"/>
          </p:cNvGraphicFramePr>
          <p:nvPr/>
        </p:nvGraphicFramePr>
        <p:xfrm>
          <a:off x="395288" y="2597150"/>
          <a:ext cx="8056562" cy="3567113"/>
        </p:xfrm>
        <a:graphic>
          <a:graphicData uri="http://schemas.openxmlformats.org/drawingml/2006/table">
            <a:tbl>
              <a:tblPr/>
              <a:tblGrid>
                <a:gridCol w="2781300"/>
                <a:gridCol w="2638425"/>
                <a:gridCol w="2636837"/>
              </a:tblGrid>
              <a:tr h="762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Intervention groups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Incidences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# events/100 child-months (child-months)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fr-FR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0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MAM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HQ-LNS/cash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6.56 (2,272)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1.23 (2,525)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MQ-LNS/cash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6.69 (3,244)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1.18 (3,808)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SC+/cash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5.65 (2,177)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0.86 (2,546)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Cash only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12.00 (1,916)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2.30 (2,128)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9316</TotalTime>
  <Words>1147</Words>
  <Application>Microsoft Office PowerPoint</Application>
  <PresentationFormat>Affichage à l'écran (4:3)</PresentationFormat>
  <Paragraphs>292</Paragraphs>
  <Slides>15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93</cp:revision>
  <dcterms:created xsi:type="dcterms:W3CDTF">2013-04-16T12:02:01Z</dcterms:created>
  <dcterms:modified xsi:type="dcterms:W3CDTF">2013-05-13T17:29:52Z</dcterms:modified>
</cp:coreProperties>
</file>